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DM Sans Italics" charset="1" panose="00000000000000000000"/>
      <p:regular r:id="rId20"/>
    </p:embeddedFont>
    <p:embeddedFont>
      <p:font typeface="Now Bold" charset="1" panose="00000800000000000000"/>
      <p:regular r:id="rId21"/>
    </p:embeddedFont>
    <p:embeddedFont>
      <p:font typeface="DM Sans" charset="1" panose="00000000000000000000"/>
      <p:regular r:id="rId22"/>
    </p:embeddedFont>
    <p:embeddedFont>
      <p:font typeface="DM Sans Bold"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https://docs.google.com/spreadsheets/d/1T7neuVIHIJTnhKXstpkEUF-i5sKTj1Gj/edit?usp=sharing&amp;ouid=117046160201599489244&amp;rtpof=true&amp;sd=true"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0" t="-12765" r="0" b="-12765"/>
              </a:stretch>
            </a:blipFill>
          </p:spPr>
        </p:sp>
      </p:grpSp>
      <p:sp>
        <p:nvSpPr>
          <p:cNvPr name="TextBox 8" id="8"/>
          <p:cNvSpPr txBox="true"/>
          <p:nvPr/>
        </p:nvSpPr>
        <p:spPr>
          <a:xfrm rot="0">
            <a:off x="1573748" y="7036704"/>
            <a:ext cx="7913921" cy="462835"/>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56AEFF"/>
                </a:solidFill>
                <a:latin typeface="DM Sans Italics"/>
              </a:rPr>
              <a:t>Presented by: Pranav Jadhav</a:t>
            </a:r>
          </a:p>
        </p:txBody>
      </p:sp>
      <p:sp>
        <p:nvSpPr>
          <p:cNvPr name="TextBox 9" id="9"/>
          <p:cNvSpPr txBox="true"/>
          <p:nvPr/>
        </p:nvSpPr>
        <p:spPr>
          <a:xfrm rot="0">
            <a:off x="1028700" y="2127146"/>
            <a:ext cx="10959085" cy="1734707"/>
          </a:xfrm>
          <a:prstGeom prst="rect">
            <a:avLst/>
          </a:prstGeom>
        </p:spPr>
        <p:txBody>
          <a:bodyPr anchor="t" rtlCol="false" tIns="0" lIns="0" bIns="0" rIns="0">
            <a:spAutoFit/>
          </a:bodyPr>
          <a:lstStyle/>
          <a:p>
            <a:pPr algn="l">
              <a:lnSpc>
                <a:spcPts val="13568"/>
              </a:lnSpc>
            </a:pPr>
            <a:r>
              <a:rPr lang="en-US" sz="11306">
                <a:solidFill>
                  <a:srgbClr val="FFFBFB"/>
                </a:solidFill>
                <a:latin typeface="Now Bold"/>
              </a:rPr>
              <a:t>HIRING </a:t>
            </a:r>
          </a:p>
        </p:txBody>
      </p:sp>
      <p:sp>
        <p:nvSpPr>
          <p:cNvPr name="Freeform 10" id="10"/>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897836" y="3861853"/>
            <a:ext cx="9659937" cy="3448881"/>
          </a:xfrm>
          <a:prstGeom prst="rect">
            <a:avLst/>
          </a:prstGeom>
        </p:spPr>
        <p:txBody>
          <a:bodyPr anchor="t" rtlCol="false" tIns="0" lIns="0" bIns="0" rIns="0">
            <a:spAutoFit/>
          </a:bodyPr>
          <a:lstStyle/>
          <a:p>
            <a:pPr algn="l">
              <a:lnSpc>
                <a:spcPts val="13568"/>
              </a:lnSpc>
            </a:pPr>
            <a:r>
              <a:rPr lang="en-US" sz="11306">
                <a:solidFill>
                  <a:srgbClr val="56AEFF"/>
                </a:solidFill>
                <a:latin typeface="Now Bold"/>
              </a:rPr>
              <a:t>PROCESS ANALYTICS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39304" y="416690"/>
            <a:ext cx="9120246" cy="9453620"/>
            <a:chOff x="0" y="0"/>
            <a:chExt cx="3461888" cy="3588431"/>
          </a:xfrm>
        </p:grpSpPr>
        <p:sp>
          <p:nvSpPr>
            <p:cNvPr name="Freeform 4" id="4"/>
            <p:cNvSpPr/>
            <p:nvPr/>
          </p:nvSpPr>
          <p:spPr>
            <a:xfrm flipH="false" flipV="false" rot="0">
              <a:off x="0" y="0"/>
              <a:ext cx="3461888" cy="3588431"/>
            </a:xfrm>
            <a:custGeom>
              <a:avLst/>
              <a:gdLst/>
              <a:ahLst/>
              <a:cxnLst/>
              <a:rect r="r" b="b" t="t" l="l"/>
              <a:pathLst>
                <a:path h="3588431" w="3461888">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3461888" cy="3626531"/>
            </a:xfrm>
            <a:prstGeom prst="rect">
              <a:avLst/>
            </a:prstGeom>
          </p:spPr>
          <p:txBody>
            <a:bodyPr anchor="ctr" rtlCol="false" tIns="50800" lIns="50800" bIns="50800" rIns="50800"/>
            <a:lstStyle/>
            <a:p>
              <a:pPr algn="ctr">
                <a:lnSpc>
                  <a:spcPts val="3483"/>
                </a:lnSpc>
              </a:pPr>
            </a:p>
          </p:txBody>
        </p:sp>
      </p:grpSp>
      <p:pic>
        <p:nvPicPr>
          <p:cNvPr name="Picture 6" id="6"/>
          <p:cNvPicPr>
            <a:picLocks noChangeAspect="true"/>
          </p:cNvPicPr>
          <p:nvPr/>
        </p:nvPicPr>
        <p:blipFill>
          <a:blip r:embed="rId4"/>
          <a:stretch>
            <a:fillRect/>
          </a:stretch>
        </p:blipFill>
        <p:spPr>
          <a:xfrm rot="0">
            <a:off x="7935167" y="68052"/>
            <a:ext cx="10826600" cy="10061137"/>
          </a:xfrm>
          <a:prstGeom prst="rect">
            <a:avLst/>
          </a:prstGeom>
        </p:spPr>
      </p:pic>
      <p:sp>
        <p:nvSpPr>
          <p:cNvPr name="Freeform 7" id="7"/>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aphicFrame>
        <p:nvGraphicFramePr>
          <p:cNvPr name="Table 8" id="8"/>
          <p:cNvGraphicFramePr>
            <a:graphicFrameLocks noGrp="true"/>
          </p:cNvGraphicFramePr>
          <p:nvPr/>
        </p:nvGraphicFramePr>
        <p:xfrm>
          <a:off x="705560" y="5561045"/>
          <a:ext cx="6994633" cy="4725955"/>
        </p:xfrm>
        <a:graphic>
          <a:graphicData uri="http://schemas.openxmlformats.org/drawingml/2006/table">
            <a:tbl>
              <a:tblPr/>
              <a:tblGrid>
                <a:gridCol w="3497317"/>
                <a:gridCol w="3497317"/>
              </a:tblGrid>
              <a:tr h="456761">
                <a:tc>
                  <a:txBody>
                    <a:bodyPr anchor="t" rtlCol="false"/>
                    <a:lstStyle/>
                    <a:p>
                      <a:pPr algn="ctr" marL="0" indent="0" lvl="0">
                        <a:lnSpc>
                          <a:spcPts val="2285"/>
                        </a:lnSpc>
                        <a:spcBef>
                          <a:spcPct val="0"/>
                        </a:spcBef>
                        <a:defRPr/>
                      </a:pPr>
                      <a:r>
                        <a:rPr lang="en-US" sz="1632">
                          <a:solidFill>
                            <a:srgbClr val="FFFBFB"/>
                          </a:solidFill>
                          <a:latin typeface="DM Sans Bold"/>
                        </a:rPr>
                        <a:t>Department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a:solidFill>
                            <a:srgbClr val="FFFBFB"/>
                          </a:solidFill>
                          <a:latin typeface="DM Sans Bold"/>
                        </a:rPr>
                        <a:t>Count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6761">
                <a:tc>
                  <a:txBody>
                    <a:bodyPr anchor="t" rtlCol="false"/>
                    <a:lstStyle/>
                    <a:p>
                      <a:pPr algn="ctr" marL="0" indent="0" lvl="0">
                        <a:lnSpc>
                          <a:spcPts val="2285"/>
                        </a:lnSpc>
                        <a:spcBef>
                          <a:spcPct val="0"/>
                        </a:spcBef>
                        <a:defRPr/>
                      </a:pPr>
                      <a:r>
                        <a:rPr lang="en-US" sz="1632" strike="noStrike" u="none">
                          <a:solidFill>
                            <a:srgbClr val="FFFBFB"/>
                          </a:solidFill>
                          <a:latin typeface="DM Sans Bold"/>
                        </a:rPr>
                        <a:t>Service Department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1331</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6761">
                <a:tc>
                  <a:txBody>
                    <a:bodyPr anchor="t" rtlCol="false"/>
                    <a:lstStyle/>
                    <a:p>
                      <a:pPr algn="ctr" marL="0" indent="0" lvl="0">
                        <a:lnSpc>
                          <a:spcPts val="2285"/>
                        </a:lnSpc>
                        <a:spcBef>
                          <a:spcPct val="0"/>
                        </a:spcBef>
                        <a:defRPr/>
                      </a:pPr>
                      <a:r>
                        <a:rPr lang="en-US" sz="1632" strike="noStrike" u="none">
                          <a:solidFill>
                            <a:srgbClr val="FFFBFB"/>
                          </a:solidFill>
                          <a:latin typeface="DM Sans Bold"/>
                        </a:rPr>
                        <a:t>Marketing Department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202</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6761">
                <a:tc>
                  <a:txBody>
                    <a:bodyPr anchor="t" rtlCol="false"/>
                    <a:lstStyle/>
                    <a:p>
                      <a:pPr algn="ctr" marL="0" indent="0" lvl="0">
                        <a:lnSpc>
                          <a:spcPts val="2285"/>
                        </a:lnSpc>
                        <a:spcBef>
                          <a:spcPct val="0"/>
                        </a:spcBef>
                        <a:defRPr/>
                      </a:pPr>
                      <a:r>
                        <a:rPr lang="en-US" sz="1632" strike="noStrike" u="none">
                          <a:solidFill>
                            <a:srgbClr val="FFFBFB"/>
                          </a:solidFill>
                          <a:latin typeface="DM Sans Bold"/>
                        </a:rPr>
                        <a:t>General Management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111</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6761">
                <a:tc>
                  <a:txBody>
                    <a:bodyPr anchor="t" rtlCol="false"/>
                    <a:lstStyle/>
                    <a:p>
                      <a:pPr algn="ctr" marL="0" indent="0" lvl="0">
                        <a:lnSpc>
                          <a:spcPts val="2285"/>
                        </a:lnSpc>
                        <a:spcBef>
                          <a:spcPct val="0"/>
                        </a:spcBef>
                        <a:defRPr/>
                      </a:pPr>
                      <a:r>
                        <a:rPr lang="en-US" sz="1632" strike="noStrike" u="none">
                          <a:solidFill>
                            <a:srgbClr val="FFFBFB"/>
                          </a:solidFill>
                          <a:latin typeface="DM Sans Bold"/>
                        </a:rPr>
                        <a:t>Operations Department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1843</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6761">
                <a:tc>
                  <a:txBody>
                    <a:bodyPr anchor="t" rtlCol="false"/>
                    <a:lstStyle/>
                    <a:p>
                      <a:pPr algn="ctr" marL="0" indent="0" lvl="0">
                        <a:lnSpc>
                          <a:spcPts val="2285"/>
                        </a:lnSpc>
                        <a:spcBef>
                          <a:spcPct val="0"/>
                        </a:spcBef>
                        <a:defRPr/>
                      </a:pPr>
                      <a:r>
                        <a:rPr lang="en-US" sz="1632" strike="noStrike" u="none">
                          <a:solidFill>
                            <a:srgbClr val="FFFBFB"/>
                          </a:solidFill>
                          <a:latin typeface="DM Sans Bold"/>
                        </a:rPr>
                        <a:t>Finance Department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176</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6761">
                <a:tc>
                  <a:txBody>
                    <a:bodyPr anchor="t" rtlCol="false"/>
                    <a:lstStyle/>
                    <a:p>
                      <a:pPr algn="ctr" marL="0" indent="0" lvl="0">
                        <a:lnSpc>
                          <a:spcPts val="2285"/>
                        </a:lnSpc>
                        <a:spcBef>
                          <a:spcPct val="0"/>
                        </a:spcBef>
                        <a:defRPr/>
                      </a:pPr>
                      <a:r>
                        <a:rPr lang="en-US" sz="1632" strike="noStrike" u="none">
                          <a:solidFill>
                            <a:srgbClr val="FFFBFB"/>
                          </a:solidFill>
                          <a:latin typeface="DM Sans Bold"/>
                        </a:rPr>
                        <a:t>Production Department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246</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6761">
                <a:tc>
                  <a:txBody>
                    <a:bodyPr anchor="t" rtlCol="false"/>
                    <a:lstStyle/>
                    <a:p>
                      <a:pPr algn="ctr" marL="0" indent="0" lvl="0">
                        <a:lnSpc>
                          <a:spcPts val="2285"/>
                        </a:lnSpc>
                        <a:spcBef>
                          <a:spcPct val="0"/>
                        </a:spcBef>
                        <a:defRPr/>
                      </a:pPr>
                      <a:r>
                        <a:rPr lang="en-US" sz="1632" strike="noStrike" u="none">
                          <a:solidFill>
                            <a:srgbClr val="FFFBFB"/>
                          </a:solidFill>
                          <a:latin typeface="DM Sans Bold"/>
                        </a:rPr>
                        <a:t>Purchase Department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230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615104">
                <a:tc>
                  <a:txBody>
                    <a:bodyPr anchor="t" rtlCol="false"/>
                    <a:lstStyle/>
                    <a:p>
                      <a:pPr algn="ctr" marL="0" indent="0" lvl="0">
                        <a:lnSpc>
                          <a:spcPts val="2285"/>
                        </a:lnSpc>
                        <a:spcBef>
                          <a:spcPct val="0"/>
                        </a:spcBef>
                        <a:defRPr/>
                      </a:pPr>
                      <a:r>
                        <a:rPr lang="en-US" sz="1632" strike="noStrike" u="none">
                          <a:solidFill>
                            <a:srgbClr val="FFFBFB"/>
                          </a:solidFill>
                          <a:latin typeface="DM Sans Bold"/>
                        </a:rPr>
                        <a:t>Human Resource Department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70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6761">
                <a:tc>
                  <a:txBody>
                    <a:bodyPr anchor="t" rtlCol="false"/>
                    <a:lstStyle/>
                    <a:p>
                      <a:pPr algn="ctr" marL="0" indent="0" lvl="0">
                        <a:lnSpc>
                          <a:spcPts val="2285"/>
                        </a:lnSpc>
                        <a:spcBef>
                          <a:spcPct val="0"/>
                        </a:spcBef>
                        <a:defRPr/>
                      </a:pPr>
                      <a:r>
                        <a:rPr lang="en-US" sz="1632" strike="noStrike" u="none">
                          <a:solidFill>
                            <a:srgbClr val="FFFBFB"/>
                          </a:solidFill>
                          <a:latin typeface="DM Sans Bold"/>
                        </a:rPr>
                        <a:t>Sales Department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485</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1559180" y="2139322"/>
            <a:ext cx="5976156" cy="1968731"/>
          </a:xfrm>
          <a:prstGeom prst="rect">
            <a:avLst/>
          </a:prstGeom>
        </p:spPr>
        <p:txBody>
          <a:bodyPr anchor="t" rtlCol="false" tIns="0" lIns="0" bIns="0" rIns="0">
            <a:spAutoFit/>
          </a:bodyPr>
          <a:lstStyle/>
          <a:p>
            <a:pPr algn="l" marL="0" indent="0" lvl="0">
              <a:lnSpc>
                <a:spcPts val="7711"/>
              </a:lnSpc>
              <a:spcBef>
                <a:spcPct val="0"/>
              </a:spcBef>
            </a:pPr>
            <a:r>
              <a:rPr lang="en-US" sz="6426">
                <a:solidFill>
                  <a:srgbClr val="56AEFF"/>
                </a:solidFill>
                <a:latin typeface="Now Bold"/>
              </a:rPr>
              <a:t>Departmental Analysis</a:t>
            </a:r>
          </a:p>
        </p:txBody>
      </p:sp>
      <p:sp>
        <p:nvSpPr>
          <p:cNvPr name="TextBox 10" id="10"/>
          <p:cNvSpPr txBox="true"/>
          <p:nvPr/>
        </p:nvSpPr>
        <p:spPr>
          <a:xfrm rot="0">
            <a:off x="1276216" y="4572468"/>
            <a:ext cx="6259121" cy="847424"/>
          </a:xfrm>
          <a:prstGeom prst="rect">
            <a:avLst/>
          </a:prstGeom>
        </p:spPr>
        <p:txBody>
          <a:bodyPr anchor="t" rtlCol="false" tIns="0" lIns="0" bIns="0" rIns="0">
            <a:spAutoFit/>
          </a:bodyPr>
          <a:lstStyle/>
          <a:p>
            <a:pPr algn="l">
              <a:lnSpc>
                <a:spcPts val="2318"/>
              </a:lnSpc>
            </a:pPr>
            <a:r>
              <a:rPr lang="en-US" sz="1679">
                <a:solidFill>
                  <a:srgbClr val="FFFFFF"/>
                </a:solidFill>
                <a:latin typeface="DM Sans"/>
              </a:rPr>
              <a:t>Use a pie chart, bar graph, or any other suitable visualization to show the proportion of people working in different departments.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55595" y="416690"/>
            <a:ext cx="10603955" cy="9453620"/>
            <a:chOff x="0" y="0"/>
            <a:chExt cx="4025078" cy="3588431"/>
          </a:xfrm>
        </p:grpSpPr>
        <p:sp>
          <p:nvSpPr>
            <p:cNvPr name="Freeform 4" id="4"/>
            <p:cNvSpPr/>
            <p:nvPr/>
          </p:nvSpPr>
          <p:spPr>
            <a:xfrm flipH="false" flipV="false" rot="0">
              <a:off x="0" y="0"/>
              <a:ext cx="4025078" cy="3588431"/>
            </a:xfrm>
            <a:custGeom>
              <a:avLst/>
              <a:gdLst/>
              <a:ahLst/>
              <a:cxnLst/>
              <a:rect r="r" b="b" t="t" l="l"/>
              <a:pathLst>
                <a:path h="3588431" w="4025078">
                  <a:moveTo>
                    <a:pt x="0" y="0"/>
                  </a:moveTo>
                  <a:lnTo>
                    <a:pt x="4025078" y="0"/>
                  </a:lnTo>
                  <a:lnTo>
                    <a:pt x="402507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4025078" cy="3626531"/>
            </a:xfrm>
            <a:prstGeom prst="rect">
              <a:avLst/>
            </a:prstGeom>
          </p:spPr>
          <p:txBody>
            <a:bodyPr anchor="ctr" rtlCol="false" tIns="50800" lIns="50800" bIns="50800" rIns="50800"/>
            <a:lstStyle/>
            <a:p>
              <a:pPr algn="ctr">
                <a:lnSpc>
                  <a:spcPts val="3483"/>
                </a:lnSpc>
              </a:pPr>
            </a:p>
          </p:txBody>
        </p:sp>
      </p:grpSp>
      <p:pic>
        <p:nvPicPr>
          <p:cNvPr name="Picture 6" id="6"/>
          <p:cNvPicPr>
            <a:picLocks noChangeAspect="true"/>
          </p:cNvPicPr>
          <p:nvPr/>
        </p:nvPicPr>
        <p:blipFill>
          <a:blip r:embed="rId4"/>
          <a:stretch>
            <a:fillRect/>
          </a:stretch>
        </p:blipFill>
        <p:spPr>
          <a:xfrm rot="0">
            <a:off x="6369767" y="-502320"/>
            <a:ext cx="12311114" cy="11250320"/>
          </a:xfrm>
          <a:prstGeom prst="rect">
            <a:avLst/>
          </a:prstGeom>
        </p:spPr>
      </p:pic>
      <p:sp>
        <p:nvSpPr>
          <p:cNvPr name="Freeform 7" id="7"/>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559180" y="2139322"/>
            <a:ext cx="5416137" cy="1968731"/>
          </a:xfrm>
          <a:prstGeom prst="rect">
            <a:avLst/>
          </a:prstGeom>
        </p:spPr>
        <p:txBody>
          <a:bodyPr anchor="t" rtlCol="false" tIns="0" lIns="0" bIns="0" rIns="0">
            <a:spAutoFit/>
          </a:bodyPr>
          <a:lstStyle/>
          <a:p>
            <a:pPr algn="l" marL="0" indent="0" lvl="0">
              <a:lnSpc>
                <a:spcPts val="7711"/>
              </a:lnSpc>
              <a:spcBef>
                <a:spcPct val="0"/>
              </a:spcBef>
            </a:pPr>
            <a:r>
              <a:rPr lang="en-US" sz="6426">
                <a:solidFill>
                  <a:srgbClr val="56AEFF"/>
                </a:solidFill>
                <a:latin typeface="Now Bold"/>
              </a:rPr>
              <a:t> Position Tier Analysis</a:t>
            </a:r>
          </a:p>
        </p:txBody>
      </p:sp>
      <p:sp>
        <p:nvSpPr>
          <p:cNvPr name="TextBox 9" id="9"/>
          <p:cNvSpPr txBox="true"/>
          <p:nvPr/>
        </p:nvSpPr>
        <p:spPr>
          <a:xfrm rot="0">
            <a:off x="1276216" y="4572468"/>
            <a:ext cx="6259121" cy="847424"/>
          </a:xfrm>
          <a:prstGeom prst="rect">
            <a:avLst/>
          </a:prstGeom>
        </p:spPr>
        <p:txBody>
          <a:bodyPr anchor="t" rtlCol="false" tIns="0" lIns="0" bIns="0" rIns="0">
            <a:spAutoFit/>
          </a:bodyPr>
          <a:lstStyle/>
          <a:p>
            <a:pPr algn="l">
              <a:lnSpc>
                <a:spcPts val="2318"/>
              </a:lnSpc>
            </a:pPr>
            <a:r>
              <a:rPr lang="en-US" sz="1679">
                <a:solidFill>
                  <a:srgbClr val="FFFFFF"/>
                </a:solidFill>
                <a:latin typeface="DM Sans"/>
              </a:rPr>
              <a:t>Use a chart or graph to represent the different position tiers within the company. This will help you understand the distribution of positions across different tiers.</a:t>
            </a:r>
          </a:p>
        </p:txBody>
      </p:sp>
      <p:sp>
        <p:nvSpPr>
          <p:cNvPr name="TextBox 10" id="10"/>
          <p:cNvSpPr txBox="true"/>
          <p:nvPr/>
        </p:nvSpPr>
        <p:spPr>
          <a:xfrm rot="0">
            <a:off x="1559180" y="6269564"/>
            <a:ext cx="4900705" cy="570106"/>
          </a:xfrm>
          <a:prstGeom prst="rect">
            <a:avLst/>
          </a:prstGeom>
        </p:spPr>
        <p:txBody>
          <a:bodyPr anchor="t" rtlCol="false" tIns="0" lIns="0" bIns="0" rIns="0">
            <a:spAutoFit/>
          </a:bodyPr>
          <a:lstStyle/>
          <a:p>
            <a:pPr algn="l" marL="0" indent="0" lvl="0">
              <a:lnSpc>
                <a:spcPts val="2396"/>
              </a:lnSpc>
              <a:spcBef>
                <a:spcPct val="0"/>
              </a:spcBef>
            </a:pPr>
            <a:r>
              <a:rPr lang="en-US" sz="1736" strike="noStrike" u="none">
                <a:solidFill>
                  <a:srgbClr val="FFFFFF"/>
                </a:solidFill>
                <a:latin typeface="DM Sans"/>
              </a:rPr>
              <a:t>The table for the beside graph can be seen in the excel sheet provided in next slide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9695929" y="-1033334"/>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5882" t="0" r="-5882" b="0"/>
              </a:stretch>
            </a:blipFill>
          </p:spPr>
        </p:sp>
      </p:grpSp>
      <p:sp>
        <p:nvSpPr>
          <p:cNvPr name="Freeform 4" id="4"/>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2682418" y="1760435"/>
            <a:ext cx="6235170" cy="2019300"/>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EXCEL SHEET LINK</a:t>
            </a:r>
          </a:p>
        </p:txBody>
      </p:sp>
      <p:sp>
        <p:nvSpPr>
          <p:cNvPr name="TextBox 10" id="10"/>
          <p:cNvSpPr txBox="true"/>
          <p:nvPr/>
        </p:nvSpPr>
        <p:spPr>
          <a:xfrm rot="0">
            <a:off x="3773699" y="4563676"/>
            <a:ext cx="3727948" cy="2162494"/>
          </a:xfrm>
          <a:prstGeom prst="rect">
            <a:avLst/>
          </a:prstGeom>
        </p:spPr>
        <p:txBody>
          <a:bodyPr anchor="t" rtlCol="false" tIns="0" lIns="0" bIns="0" rIns="0">
            <a:spAutoFit/>
          </a:bodyPr>
          <a:lstStyle/>
          <a:p>
            <a:pPr algn="l" marL="0" indent="0" lvl="0">
              <a:lnSpc>
                <a:spcPts val="2855"/>
              </a:lnSpc>
              <a:spcBef>
                <a:spcPct val="0"/>
              </a:spcBef>
            </a:pPr>
            <a:r>
              <a:rPr lang="en-US" sz="2069" u="sng">
                <a:solidFill>
                  <a:srgbClr val="FFFFFF"/>
                </a:solidFill>
                <a:latin typeface="DM Sans"/>
                <a:hlinkClick r:id="rId5" tooltip="https://docs.google.com/spreadsheets/d/1T7neuVIHIJTnhKXstpkEUF-i5sKTj1Gj/edit?usp=sharing&amp;ouid=117046160201599489244&amp;rtpof=true&amp;sd=true"/>
              </a:rPr>
              <a:t>https://docs.google.com/spreadsheets/d/1T7neuVIHIJTnhKXstpkEUF-i5sKTj1Gj/edit?usp=sharing&amp;ouid=117046160201599489244&amp;rtpof=true&amp;sd=true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82125"/>
            <a:ext cx="8245699" cy="714375"/>
          </a:xfrm>
          <a:prstGeom prst="rect">
            <a:avLst/>
          </a:prstGeom>
        </p:spPr>
        <p:txBody>
          <a:bodyPr anchor="t" rtlCol="false" tIns="0" lIns="0" bIns="0" rIns="0">
            <a:spAutoFit/>
          </a:bodyPr>
          <a:lstStyle/>
          <a:p>
            <a:pPr algn="ctr" marL="0" indent="0" lvl="0">
              <a:lnSpc>
                <a:spcPts val="5687"/>
              </a:lnSpc>
              <a:spcBef>
                <a:spcPct val="0"/>
              </a:spcBef>
            </a:pPr>
            <a:r>
              <a:rPr lang="en-US" sz="4739">
                <a:solidFill>
                  <a:srgbClr val="FFFFFF"/>
                </a:solidFill>
                <a:latin typeface="Now Bold"/>
              </a:rPr>
              <a:t>INSIGTHS</a:t>
            </a:r>
          </a:p>
        </p:txBody>
      </p:sp>
      <p:sp>
        <p:nvSpPr>
          <p:cNvPr name="TextBox 7" id="7"/>
          <p:cNvSpPr txBox="true"/>
          <p:nvPr/>
        </p:nvSpPr>
        <p:spPr>
          <a:xfrm rot="0">
            <a:off x="5345641" y="5084372"/>
            <a:ext cx="8430685" cy="4253605"/>
          </a:xfrm>
          <a:prstGeom prst="rect">
            <a:avLst/>
          </a:prstGeom>
        </p:spPr>
        <p:txBody>
          <a:bodyPr anchor="t" rtlCol="false" tIns="0" lIns="0" bIns="0" rIns="0">
            <a:spAutoFit/>
          </a:bodyPr>
          <a:lstStyle/>
          <a:p>
            <a:pPr algn="l" marL="0" indent="0" lvl="0">
              <a:lnSpc>
                <a:spcPts val="4845"/>
              </a:lnSpc>
              <a:spcBef>
                <a:spcPct val="0"/>
              </a:spcBef>
            </a:pPr>
            <a:r>
              <a:rPr lang="en-US" sz="3511" strike="noStrike" u="none">
                <a:solidFill>
                  <a:srgbClr val="FFFFFF"/>
                </a:solidFill>
                <a:latin typeface="DM Sans"/>
              </a:rPr>
              <a:t>In this , project I learned how to apply Excel formulas and piovt tables and statitics in excel as well. It helped me in mastering my statistics and excel concepstand use it to derice the valuable insighsts which help to answer the questions.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255514" y="2773954"/>
            <a:ext cx="10434893" cy="1287477"/>
          </a:xfrm>
          <a:prstGeom prst="rect">
            <a:avLst/>
          </a:prstGeom>
        </p:spPr>
        <p:txBody>
          <a:bodyPr anchor="t" rtlCol="false" tIns="0" lIns="0" bIns="0" rIns="0">
            <a:spAutoFit/>
          </a:bodyPr>
          <a:lstStyle/>
          <a:p>
            <a:pPr algn="l" marL="0" indent="0" lvl="0">
              <a:lnSpc>
                <a:spcPts val="10543"/>
              </a:lnSpc>
            </a:pPr>
            <a:r>
              <a:rPr lang="en-US" sz="7530" spc="459">
                <a:solidFill>
                  <a:srgbClr val="FFFFFF"/>
                </a:solidFill>
                <a:latin typeface="Now Bold"/>
              </a:rPr>
              <a:t>Thankyou</a:t>
            </a:r>
          </a:p>
        </p:txBody>
      </p:sp>
      <p:sp>
        <p:nvSpPr>
          <p:cNvPr name="Freeform 6" id="6"/>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986667" y="30841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133964"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844564" y="308414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991861" y="4640463"/>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4415615" y="5995498"/>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4562912" y="7551819"/>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7273512" y="5995498"/>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7420809" y="7551819"/>
            <a:ext cx="2203125" cy="0"/>
          </a:xfrm>
          <a:prstGeom prst="line">
            <a:avLst/>
          </a:prstGeom>
          <a:ln cap="flat" w="38100">
            <a:solidFill>
              <a:srgbClr val="FFFFFF"/>
            </a:solidFill>
            <a:prstDash val="solid"/>
            <a:headEnd type="none" len="sm" w="sm"/>
            <a:tailEnd type="none" len="sm" w="sm"/>
          </a:ln>
        </p:spPr>
      </p:sp>
      <p:grpSp>
        <p:nvGrpSpPr>
          <p:cNvPr name="Group 18" id="18"/>
          <p:cNvGrpSpPr/>
          <p:nvPr/>
        </p:nvGrpSpPr>
        <p:grpSpPr>
          <a:xfrm rot="0">
            <a:off x="10000675" y="1509629"/>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p:nvPr/>
        </p:nvGrpSpPr>
        <p:grpSpPr>
          <a:xfrm rot="0">
            <a:off x="10143550" y="1698193"/>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t="0" r="-36659" b="0"/>
              </a:stretch>
            </a:blipFill>
          </p:spPr>
        </p:sp>
      </p:grpSp>
      <p:grpSp>
        <p:nvGrpSpPr>
          <p:cNvPr name="Group 22" id="22"/>
          <p:cNvGrpSpPr/>
          <p:nvPr/>
        </p:nvGrpSpPr>
        <p:grpSpPr>
          <a:xfrm rot="0">
            <a:off x="8705275" y="3084143"/>
            <a:ext cx="2613061" cy="2273181"/>
            <a:chOff x="0" y="0"/>
            <a:chExt cx="991873" cy="862860"/>
          </a:xfrm>
        </p:grpSpPr>
        <p:sp>
          <p:nvSpPr>
            <p:cNvPr name="Freeform 23" id="2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852572" y="4640463"/>
            <a:ext cx="2203125" cy="0"/>
          </a:xfrm>
          <a:prstGeom prst="line">
            <a:avLst/>
          </a:prstGeom>
          <a:ln cap="flat" w="38100">
            <a:solidFill>
              <a:srgbClr val="FFFFFF"/>
            </a:solidFill>
            <a:prstDash val="solid"/>
            <a:headEnd type="none" len="sm" w="sm"/>
            <a:tailEnd type="none" len="sm" w="sm"/>
          </a:ln>
        </p:spPr>
      </p:sp>
      <p:sp>
        <p:nvSpPr>
          <p:cNvPr name="Freeform 26" id="26"/>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2986667" y="1698193"/>
            <a:ext cx="8437330" cy="1230585"/>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56AEFF"/>
                </a:solidFill>
                <a:latin typeface="Now Bold"/>
              </a:rPr>
              <a:t>CONTENT</a:t>
            </a:r>
          </a:p>
        </p:txBody>
      </p:sp>
      <p:sp>
        <p:nvSpPr>
          <p:cNvPr name="TextBox 28" id="28"/>
          <p:cNvSpPr txBox="true"/>
          <p:nvPr/>
        </p:nvSpPr>
        <p:spPr>
          <a:xfrm rot="0">
            <a:off x="3133964"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Project Description</a:t>
            </a:r>
          </a:p>
        </p:txBody>
      </p:sp>
      <p:sp>
        <p:nvSpPr>
          <p:cNvPr name="TextBox 29" id="29"/>
          <p:cNvSpPr txBox="true"/>
          <p:nvPr/>
        </p:nvSpPr>
        <p:spPr>
          <a:xfrm rot="0">
            <a:off x="3447970"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01</a:t>
            </a:r>
          </a:p>
        </p:txBody>
      </p:sp>
      <p:sp>
        <p:nvSpPr>
          <p:cNvPr name="TextBox 30" id="30"/>
          <p:cNvSpPr txBox="true"/>
          <p:nvPr/>
        </p:nvSpPr>
        <p:spPr>
          <a:xfrm rot="0">
            <a:off x="5991861"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Tech stack used </a:t>
            </a:r>
          </a:p>
        </p:txBody>
      </p:sp>
      <p:sp>
        <p:nvSpPr>
          <p:cNvPr name="TextBox 31" id="31"/>
          <p:cNvSpPr txBox="true"/>
          <p:nvPr/>
        </p:nvSpPr>
        <p:spPr>
          <a:xfrm rot="0">
            <a:off x="6305867"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02</a:t>
            </a:r>
          </a:p>
        </p:txBody>
      </p:sp>
      <p:sp>
        <p:nvSpPr>
          <p:cNvPr name="TextBox 32" id="32"/>
          <p:cNvSpPr txBox="true"/>
          <p:nvPr/>
        </p:nvSpPr>
        <p:spPr>
          <a:xfrm rot="0">
            <a:off x="4562912" y="7707210"/>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Analysis</a:t>
            </a:r>
          </a:p>
        </p:txBody>
      </p:sp>
      <p:sp>
        <p:nvSpPr>
          <p:cNvPr name="TextBox 33" id="33"/>
          <p:cNvSpPr txBox="true"/>
          <p:nvPr/>
        </p:nvSpPr>
        <p:spPr>
          <a:xfrm rot="0">
            <a:off x="4876918" y="6137257"/>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04</a:t>
            </a:r>
          </a:p>
        </p:txBody>
      </p:sp>
      <p:sp>
        <p:nvSpPr>
          <p:cNvPr name="TextBox 34" id="34"/>
          <p:cNvSpPr txBox="true"/>
          <p:nvPr/>
        </p:nvSpPr>
        <p:spPr>
          <a:xfrm rot="0">
            <a:off x="7422217" y="7707210"/>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Insights</a:t>
            </a:r>
          </a:p>
        </p:txBody>
      </p:sp>
      <p:sp>
        <p:nvSpPr>
          <p:cNvPr name="TextBox 35" id="35"/>
          <p:cNvSpPr txBox="true"/>
          <p:nvPr/>
        </p:nvSpPr>
        <p:spPr>
          <a:xfrm rot="0">
            <a:off x="7734815" y="6137257"/>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05</a:t>
            </a:r>
          </a:p>
        </p:txBody>
      </p:sp>
      <p:sp>
        <p:nvSpPr>
          <p:cNvPr name="TextBox 36" id="36"/>
          <p:cNvSpPr txBox="true"/>
          <p:nvPr/>
        </p:nvSpPr>
        <p:spPr>
          <a:xfrm rot="0">
            <a:off x="8852572"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Approach</a:t>
            </a:r>
          </a:p>
        </p:txBody>
      </p:sp>
      <p:sp>
        <p:nvSpPr>
          <p:cNvPr name="TextBox 37" id="37"/>
          <p:cNvSpPr txBox="true"/>
          <p:nvPr/>
        </p:nvSpPr>
        <p:spPr>
          <a:xfrm rot="0">
            <a:off x="9166578"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3504042" y="494145"/>
            <a:ext cx="7311373" cy="2461171"/>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PROJECT DESCRIPTION</a:t>
            </a:r>
          </a:p>
        </p:txBody>
      </p:sp>
      <p:sp>
        <p:nvSpPr>
          <p:cNvPr name="TextBox 17" id="17"/>
          <p:cNvSpPr txBox="true"/>
          <p:nvPr/>
        </p:nvSpPr>
        <p:spPr>
          <a:xfrm rot="0">
            <a:off x="2334041" y="2828263"/>
            <a:ext cx="9473493" cy="5497482"/>
          </a:xfrm>
          <a:prstGeom prst="rect">
            <a:avLst/>
          </a:prstGeom>
        </p:spPr>
        <p:txBody>
          <a:bodyPr anchor="t" rtlCol="false" tIns="0" lIns="0" bIns="0" rIns="0">
            <a:spAutoFit/>
          </a:bodyPr>
          <a:lstStyle/>
          <a:p>
            <a:pPr algn="just">
              <a:lnSpc>
                <a:spcPts val="4886"/>
              </a:lnSpc>
            </a:pPr>
            <a:r>
              <a:rPr lang="en-US" sz="3540">
                <a:solidFill>
                  <a:srgbClr val="FFFFFF"/>
                </a:solidFill>
                <a:latin typeface="DM Sans"/>
              </a:rPr>
              <a:t> Analyzing the previous Hiring dataset of MNC, finding trends and insights from the dataset helpful for the Hiring Department.</a:t>
            </a:r>
          </a:p>
          <a:p>
            <a:pPr algn="just">
              <a:lnSpc>
                <a:spcPts val="4886"/>
              </a:lnSpc>
            </a:pPr>
            <a:r>
              <a:rPr lang="en-US" sz="3540">
                <a:solidFill>
                  <a:srgbClr val="FFFFFF"/>
                </a:solidFill>
                <a:latin typeface="DM Sans"/>
              </a:rPr>
              <a:t>The Dataset consists of the details about the people registered for the particular posts in the company. </a:t>
            </a:r>
          </a:p>
          <a:p>
            <a:pPr algn="just">
              <a:lnSpc>
                <a:spcPts val="4886"/>
              </a:lnSpc>
              <a:spcBef>
                <a:spcPct val="0"/>
              </a:spcBef>
            </a:pPr>
            <a:r>
              <a:rPr lang="en-US" sz="3540">
                <a:solidFill>
                  <a:srgbClr val="FFFFFF"/>
                </a:solidFill>
                <a:latin typeface="DM Sans"/>
              </a:rPr>
              <a:t>Using statistical Knowledge and Excel formulas to find the conclusion for the company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70845" y="7407071"/>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grpSp>
        <p:nvGrpSpPr>
          <p:cNvPr name="Group 4" id="4"/>
          <p:cNvGrpSpPr/>
          <p:nvPr/>
        </p:nvGrpSpPr>
        <p:grpSpPr>
          <a:xfrm rot="0">
            <a:off x="6993607" y="4206681"/>
            <a:ext cx="4297048" cy="3200390"/>
            <a:chOff x="0" y="0"/>
            <a:chExt cx="1131733" cy="842901"/>
          </a:xfrm>
        </p:grpSpPr>
        <p:sp>
          <p:nvSpPr>
            <p:cNvPr name="Freeform 5" id="5"/>
            <p:cNvSpPr/>
            <p:nvPr/>
          </p:nvSpPr>
          <p:spPr>
            <a:xfrm flipH="false" flipV="false" rot="0">
              <a:off x="0" y="0"/>
              <a:ext cx="1131733" cy="842901"/>
            </a:xfrm>
            <a:custGeom>
              <a:avLst/>
              <a:gdLst/>
              <a:ahLst/>
              <a:cxnLst/>
              <a:rect r="r" b="b" t="t" l="l"/>
              <a:pathLst>
                <a:path h="842901" w="1131733">
                  <a:moveTo>
                    <a:pt x="0" y="0"/>
                  </a:moveTo>
                  <a:lnTo>
                    <a:pt x="1131733" y="0"/>
                  </a:lnTo>
                  <a:lnTo>
                    <a:pt x="1131733" y="842901"/>
                  </a:lnTo>
                  <a:lnTo>
                    <a:pt x="0" y="842901"/>
                  </a:lnTo>
                  <a:close/>
                </a:path>
              </a:pathLst>
            </a:custGeom>
            <a:solidFill>
              <a:srgbClr val="CFF4FF"/>
            </a:solidFill>
            <a:ln w="19050" cap="sq">
              <a:solidFill>
                <a:srgbClr val="FFFFFF"/>
              </a:solidFill>
              <a:prstDash val="solid"/>
              <a:miter/>
            </a:ln>
          </p:spPr>
        </p:sp>
        <p:sp>
          <p:nvSpPr>
            <p:cNvPr name="TextBox 6" id="6"/>
            <p:cNvSpPr txBox="true"/>
            <p:nvPr/>
          </p:nvSpPr>
          <p:spPr>
            <a:xfrm>
              <a:off x="0" y="-38100"/>
              <a:ext cx="1131733" cy="881001"/>
            </a:xfrm>
            <a:prstGeom prst="rect">
              <a:avLst/>
            </a:prstGeom>
          </p:spPr>
          <p:txBody>
            <a:bodyPr anchor="ctr" rtlCol="false" tIns="50800" lIns="50800" bIns="50800" rIns="50800"/>
            <a:lstStyle/>
            <a:p>
              <a:pPr algn="ctr">
                <a:lnSpc>
                  <a:spcPts val="2605"/>
                </a:lnSpc>
              </a:pPr>
            </a:p>
          </p:txBody>
        </p:sp>
      </p:grpSp>
      <p:sp>
        <p:nvSpPr>
          <p:cNvPr name="Freeform 7" id="7"/>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301173" y="4450386"/>
            <a:ext cx="1681915" cy="1564341"/>
          </a:xfrm>
          <a:custGeom>
            <a:avLst/>
            <a:gdLst/>
            <a:ahLst/>
            <a:cxnLst/>
            <a:rect r="r" b="b" t="t" l="l"/>
            <a:pathLst>
              <a:path h="1564341" w="1681915">
                <a:moveTo>
                  <a:pt x="0" y="0"/>
                </a:moveTo>
                <a:lnTo>
                  <a:pt x="1681915" y="0"/>
                </a:lnTo>
                <a:lnTo>
                  <a:pt x="1681915" y="1564341"/>
                </a:lnTo>
                <a:lnTo>
                  <a:pt x="0" y="1564341"/>
                </a:lnTo>
                <a:lnTo>
                  <a:pt x="0" y="0"/>
                </a:lnTo>
                <a:close/>
              </a:path>
            </a:pathLst>
          </a:custGeom>
          <a:blipFill>
            <a:blip r:embed="rId5"/>
            <a:stretch>
              <a:fillRect l="0" t="0" r="0" b="0"/>
            </a:stretch>
          </a:blipFill>
        </p:spPr>
      </p:sp>
      <p:sp>
        <p:nvSpPr>
          <p:cNvPr name="TextBox 9" id="9"/>
          <p:cNvSpPr txBox="true"/>
          <p:nvPr/>
        </p:nvSpPr>
        <p:spPr>
          <a:xfrm rot="0">
            <a:off x="5045356" y="1718581"/>
            <a:ext cx="8197288" cy="826168"/>
          </a:xfrm>
          <a:prstGeom prst="rect">
            <a:avLst/>
          </a:prstGeom>
        </p:spPr>
        <p:txBody>
          <a:bodyPr anchor="t" rtlCol="false" tIns="0" lIns="0" bIns="0" rIns="0">
            <a:spAutoFit/>
          </a:bodyPr>
          <a:lstStyle/>
          <a:p>
            <a:pPr algn="ctr" marL="0" indent="0" lvl="0">
              <a:lnSpc>
                <a:spcPts val="6451"/>
              </a:lnSpc>
              <a:spcBef>
                <a:spcPct val="0"/>
              </a:spcBef>
            </a:pPr>
            <a:r>
              <a:rPr lang="en-US" sz="5376">
                <a:solidFill>
                  <a:srgbClr val="FFFFFF"/>
                </a:solidFill>
                <a:latin typeface="Now Bold"/>
              </a:rPr>
              <a:t>TECH STACK USED</a:t>
            </a:r>
          </a:p>
        </p:txBody>
      </p:sp>
      <p:sp>
        <p:nvSpPr>
          <p:cNvPr name="TextBox 10" id="10"/>
          <p:cNvSpPr txBox="true"/>
          <p:nvPr/>
        </p:nvSpPr>
        <p:spPr>
          <a:xfrm rot="0">
            <a:off x="7543627" y="6271589"/>
            <a:ext cx="3243067" cy="385572"/>
          </a:xfrm>
          <a:prstGeom prst="rect">
            <a:avLst/>
          </a:prstGeom>
        </p:spPr>
        <p:txBody>
          <a:bodyPr anchor="t" rtlCol="false" tIns="0" lIns="0" bIns="0" rIns="0">
            <a:spAutoFit/>
          </a:bodyPr>
          <a:lstStyle/>
          <a:p>
            <a:pPr algn="ctr" marL="0" indent="0" lvl="0">
              <a:lnSpc>
                <a:spcPts val="3174"/>
              </a:lnSpc>
              <a:spcBef>
                <a:spcPct val="0"/>
              </a:spcBef>
            </a:pPr>
            <a:r>
              <a:rPr lang="en-US" sz="2300">
                <a:solidFill>
                  <a:srgbClr val="F1945B"/>
                </a:solidFill>
                <a:latin typeface="DM Sans Bold"/>
              </a:rPr>
              <a:t>Microsoft Excel 2016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7011" y="1879014"/>
            <a:ext cx="9879016" cy="732442"/>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FFFFFF"/>
                </a:solidFill>
                <a:latin typeface="Now Bold"/>
              </a:rPr>
              <a:t>APPROACH</a:t>
            </a:r>
          </a:p>
        </p:txBody>
      </p:sp>
      <p:sp>
        <p:nvSpPr>
          <p:cNvPr name="TextBox 6" id="6"/>
          <p:cNvSpPr txBox="true"/>
          <p:nvPr/>
        </p:nvSpPr>
        <p:spPr>
          <a:xfrm rot="0">
            <a:off x="6847387" y="3543687"/>
            <a:ext cx="8951233" cy="3440473"/>
          </a:xfrm>
          <a:prstGeom prst="rect">
            <a:avLst/>
          </a:prstGeom>
        </p:spPr>
        <p:txBody>
          <a:bodyPr anchor="t" rtlCol="false" tIns="0" lIns="0" bIns="0" rIns="0">
            <a:spAutoFit/>
          </a:bodyPr>
          <a:lstStyle/>
          <a:p>
            <a:pPr algn="l">
              <a:lnSpc>
                <a:spcPts val="3965"/>
              </a:lnSpc>
            </a:pPr>
            <a:r>
              <a:rPr lang="en-US" sz="2873">
                <a:solidFill>
                  <a:srgbClr val="FFFFFF"/>
                </a:solidFill>
                <a:latin typeface="DM Sans"/>
              </a:rPr>
              <a:t>For this project, I have used Microsoft Excel 2016 to work with the data provided. There were some missing data into the event_name, post_name and salary columns.</a:t>
            </a:r>
          </a:p>
          <a:p>
            <a:pPr algn="l" marL="0" indent="0" lvl="0">
              <a:lnSpc>
                <a:spcPts val="3965"/>
              </a:lnSpc>
              <a:spcBef>
                <a:spcPct val="0"/>
              </a:spcBef>
            </a:pPr>
            <a:r>
              <a:rPr lang="en-US" sz="2873">
                <a:solidFill>
                  <a:srgbClr val="FFFFFF"/>
                </a:solidFill>
                <a:latin typeface="DM Sans"/>
              </a:rPr>
              <a:t>I have Handled Missing valuse, removed the Outliers, and used pivot table and various charts to draw the conclusion from the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6471654" y="5272945"/>
            <a:ext cx="10649711" cy="1263739"/>
          </a:xfrm>
          <a:prstGeom prst="rect">
            <a:avLst/>
          </a:prstGeom>
        </p:spPr>
        <p:txBody>
          <a:bodyPr anchor="t" rtlCol="false" tIns="0" lIns="0" bIns="0" rIns="0">
            <a:spAutoFit/>
          </a:bodyPr>
          <a:lstStyle/>
          <a:p>
            <a:pPr algn="ctr" marL="0" indent="0" lvl="0">
              <a:lnSpc>
                <a:spcPts val="9928"/>
              </a:lnSpc>
              <a:spcBef>
                <a:spcPct val="0"/>
              </a:spcBef>
            </a:pPr>
            <a:r>
              <a:rPr lang="en-US" sz="8273">
                <a:solidFill>
                  <a:srgbClr val="FFFFFF"/>
                </a:solidFill>
                <a:latin typeface="Now Bold"/>
              </a:rPr>
              <a:t>ANALYSIS</a:t>
            </a:r>
          </a:p>
        </p:txBody>
      </p:sp>
      <p:sp>
        <p:nvSpPr>
          <p:cNvPr name="Freeform 6" id="6"/>
          <p:cNvSpPr/>
          <p:nvPr/>
        </p:nvSpPr>
        <p:spPr>
          <a:xfrm flipH="false" flipV="false" rot="0">
            <a:off x="-2622339" y="774770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4389511" y="-2798190"/>
            <a:ext cx="6452848" cy="5596379"/>
          </a:xfrm>
          <a:custGeom>
            <a:avLst/>
            <a:gdLst/>
            <a:ahLst/>
            <a:cxnLst/>
            <a:rect r="r" b="b" t="t" l="l"/>
            <a:pathLst>
              <a:path h="5596379" w="6452848">
                <a:moveTo>
                  <a:pt x="0" y="0"/>
                </a:moveTo>
                <a:lnTo>
                  <a:pt x="6452848" y="0"/>
                </a:lnTo>
                <a:lnTo>
                  <a:pt x="6452848"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39304" y="416690"/>
            <a:ext cx="9120246" cy="9453620"/>
            <a:chOff x="0" y="0"/>
            <a:chExt cx="3461888" cy="3588431"/>
          </a:xfrm>
        </p:grpSpPr>
        <p:sp>
          <p:nvSpPr>
            <p:cNvPr name="Freeform 4" id="4"/>
            <p:cNvSpPr/>
            <p:nvPr/>
          </p:nvSpPr>
          <p:spPr>
            <a:xfrm flipH="false" flipV="false" rot="0">
              <a:off x="0" y="0"/>
              <a:ext cx="3461888" cy="3588431"/>
            </a:xfrm>
            <a:custGeom>
              <a:avLst/>
              <a:gdLst/>
              <a:ahLst/>
              <a:cxnLst/>
              <a:rect r="r" b="b" t="t" l="l"/>
              <a:pathLst>
                <a:path h="3588431" w="3461888">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3461888" cy="3626531"/>
            </a:xfrm>
            <a:prstGeom prst="rect">
              <a:avLst/>
            </a:prstGeom>
          </p:spPr>
          <p:txBody>
            <a:bodyPr anchor="ctr" rtlCol="false" tIns="50800" lIns="50800" bIns="50800" rIns="50800"/>
            <a:lstStyle/>
            <a:p>
              <a:pPr algn="ctr">
                <a:lnSpc>
                  <a:spcPts val="3483"/>
                </a:lnSpc>
              </a:pPr>
            </a:p>
          </p:txBody>
        </p:sp>
      </p:grpSp>
      <p:pic>
        <p:nvPicPr>
          <p:cNvPr name="Picture 6" id="6"/>
          <p:cNvPicPr>
            <a:picLocks noChangeAspect="true"/>
          </p:cNvPicPr>
          <p:nvPr/>
        </p:nvPicPr>
        <p:blipFill>
          <a:blip r:embed="rId4"/>
          <a:stretch>
            <a:fillRect/>
          </a:stretch>
        </p:blipFill>
        <p:spPr>
          <a:xfrm rot="0">
            <a:off x="8223202" y="-94838"/>
            <a:ext cx="10452706" cy="9665348"/>
          </a:xfrm>
          <a:prstGeom prst="rect">
            <a:avLst/>
          </a:prstGeom>
        </p:spPr>
      </p:pic>
      <p:sp>
        <p:nvSpPr>
          <p:cNvPr name="Freeform 7" id="7"/>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aphicFrame>
        <p:nvGraphicFramePr>
          <p:cNvPr name="Table 8" id="8"/>
          <p:cNvGraphicFramePr>
            <a:graphicFrameLocks noGrp="true"/>
          </p:cNvGraphicFramePr>
          <p:nvPr/>
        </p:nvGraphicFramePr>
        <p:xfrm>
          <a:off x="748177" y="5717762"/>
          <a:ext cx="7315200" cy="2076450"/>
        </p:xfrm>
        <a:graphic>
          <a:graphicData uri="http://schemas.openxmlformats.org/drawingml/2006/table">
            <a:tbl>
              <a:tblPr/>
              <a:tblGrid>
                <a:gridCol w="3657600"/>
                <a:gridCol w="3657600"/>
              </a:tblGrid>
              <a:tr h="1038225">
                <a:tc>
                  <a:txBody>
                    <a:bodyPr anchor="t" rtlCol="false"/>
                    <a:lstStyle/>
                    <a:p>
                      <a:pPr algn="ctr" marL="0" indent="0" lvl="0">
                        <a:lnSpc>
                          <a:spcPts val="2642"/>
                        </a:lnSpc>
                        <a:spcBef>
                          <a:spcPct val="0"/>
                        </a:spcBef>
                        <a:defRPr/>
                      </a:pPr>
                      <a:r>
                        <a:rPr lang="en-US" sz="1887" strike="noStrike" u="none">
                          <a:solidFill>
                            <a:srgbClr val="FFFBFB"/>
                          </a:solidFill>
                          <a:latin typeface="DM Sans Bold"/>
                        </a:rPr>
                        <a:t>Male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42"/>
                        </a:lnSpc>
                        <a:spcBef>
                          <a:spcPct val="0"/>
                        </a:spcBef>
                        <a:defRPr/>
                      </a:pPr>
                      <a:r>
                        <a:rPr lang="en-US" sz="1887" strike="noStrike" u="none">
                          <a:solidFill>
                            <a:srgbClr val="FFFBFB"/>
                          </a:solidFill>
                          <a:latin typeface="DM Sans Bold"/>
                        </a:rPr>
                        <a:t>2562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8225">
                <a:tc>
                  <a:txBody>
                    <a:bodyPr anchor="t" rtlCol="false"/>
                    <a:lstStyle/>
                    <a:p>
                      <a:pPr algn="ctr" marL="0" indent="0" lvl="0">
                        <a:lnSpc>
                          <a:spcPts val="2642"/>
                        </a:lnSpc>
                        <a:spcBef>
                          <a:spcPct val="0"/>
                        </a:spcBef>
                        <a:defRPr/>
                      </a:pPr>
                      <a:r>
                        <a:rPr lang="en-US" sz="1887" strike="noStrike" u="none">
                          <a:solidFill>
                            <a:srgbClr val="FFFBFB"/>
                          </a:solidFill>
                          <a:latin typeface="DM Sans Bold"/>
                        </a:rPr>
                        <a:t>Female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42"/>
                        </a:lnSpc>
                        <a:spcBef>
                          <a:spcPct val="0"/>
                        </a:spcBef>
                        <a:defRPr/>
                      </a:pPr>
                      <a:r>
                        <a:rPr lang="en-US" sz="1887" strike="noStrike" u="none">
                          <a:solidFill>
                            <a:srgbClr val="FFFBFB"/>
                          </a:solidFill>
                          <a:latin typeface="DM Sans Bold"/>
                        </a:rPr>
                        <a:t>1854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1559180" y="2139322"/>
            <a:ext cx="4796714" cy="1968731"/>
          </a:xfrm>
          <a:prstGeom prst="rect">
            <a:avLst/>
          </a:prstGeom>
        </p:spPr>
        <p:txBody>
          <a:bodyPr anchor="t" rtlCol="false" tIns="0" lIns="0" bIns="0" rIns="0">
            <a:spAutoFit/>
          </a:bodyPr>
          <a:lstStyle/>
          <a:p>
            <a:pPr algn="l">
              <a:lnSpc>
                <a:spcPts val="7711"/>
              </a:lnSpc>
            </a:pPr>
            <a:r>
              <a:rPr lang="en-US" sz="6426">
                <a:solidFill>
                  <a:srgbClr val="56AEFF"/>
                </a:solidFill>
                <a:latin typeface="Now Bold"/>
              </a:rPr>
              <a:t>Hiring </a:t>
            </a:r>
          </a:p>
          <a:p>
            <a:pPr algn="l" marL="0" indent="0" lvl="0">
              <a:lnSpc>
                <a:spcPts val="7711"/>
              </a:lnSpc>
              <a:spcBef>
                <a:spcPct val="0"/>
              </a:spcBef>
            </a:pPr>
            <a:r>
              <a:rPr lang="en-US" sz="6426">
                <a:solidFill>
                  <a:srgbClr val="56AEFF"/>
                </a:solidFill>
                <a:latin typeface="Now Bold"/>
              </a:rPr>
              <a:t>Analysis</a:t>
            </a:r>
          </a:p>
        </p:txBody>
      </p:sp>
      <p:sp>
        <p:nvSpPr>
          <p:cNvPr name="TextBox 10" id="10"/>
          <p:cNvSpPr txBox="true"/>
          <p:nvPr/>
        </p:nvSpPr>
        <p:spPr>
          <a:xfrm rot="0">
            <a:off x="1276216" y="4572468"/>
            <a:ext cx="6259121" cy="561674"/>
          </a:xfrm>
          <a:prstGeom prst="rect">
            <a:avLst/>
          </a:prstGeom>
        </p:spPr>
        <p:txBody>
          <a:bodyPr anchor="t" rtlCol="false" tIns="0" lIns="0" bIns="0" rIns="0">
            <a:spAutoFit/>
          </a:bodyPr>
          <a:lstStyle/>
          <a:p>
            <a:pPr algn="l">
              <a:lnSpc>
                <a:spcPts val="2318"/>
              </a:lnSpc>
            </a:pPr>
            <a:r>
              <a:rPr lang="en-US" sz="1679">
                <a:solidFill>
                  <a:srgbClr val="FFFFFF"/>
                </a:solidFill>
                <a:latin typeface="DM Sans"/>
              </a:rPr>
              <a:t> Determine the gender distribution of hires. How many males and females have been hired by the company?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39304" y="416690"/>
            <a:ext cx="9120246" cy="9453620"/>
            <a:chOff x="0" y="0"/>
            <a:chExt cx="3461888" cy="3588431"/>
          </a:xfrm>
        </p:grpSpPr>
        <p:sp>
          <p:nvSpPr>
            <p:cNvPr name="Freeform 4" id="4"/>
            <p:cNvSpPr/>
            <p:nvPr/>
          </p:nvSpPr>
          <p:spPr>
            <a:xfrm flipH="false" flipV="false" rot="0">
              <a:off x="0" y="0"/>
              <a:ext cx="3461888" cy="3588431"/>
            </a:xfrm>
            <a:custGeom>
              <a:avLst/>
              <a:gdLst/>
              <a:ahLst/>
              <a:cxnLst/>
              <a:rect r="r" b="b" t="t" l="l"/>
              <a:pathLst>
                <a:path h="3588431" w="3461888">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3461888" cy="3626531"/>
            </a:xfrm>
            <a:prstGeom prst="rect">
              <a:avLst/>
            </a:prstGeom>
          </p:spPr>
          <p:txBody>
            <a:bodyPr anchor="ctr" rtlCol="false" tIns="50800" lIns="50800" bIns="50800" rIns="50800"/>
            <a:lstStyle/>
            <a:p>
              <a:pPr algn="ctr">
                <a:lnSpc>
                  <a:spcPts val="3483"/>
                </a:lnSpc>
              </a:pPr>
            </a:p>
          </p:txBody>
        </p:sp>
      </p:grpSp>
      <p:pic>
        <p:nvPicPr>
          <p:cNvPr name="Picture 6" id="6"/>
          <p:cNvPicPr>
            <a:picLocks noChangeAspect="true"/>
          </p:cNvPicPr>
          <p:nvPr/>
        </p:nvPicPr>
        <p:blipFill>
          <a:blip r:embed="rId4"/>
          <a:stretch>
            <a:fillRect/>
          </a:stretch>
        </p:blipFill>
        <p:spPr>
          <a:xfrm rot="0">
            <a:off x="7793942" y="-528672"/>
            <a:ext cx="11010970" cy="11344344"/>
          </a:xfrm>
          <a:prstGeom prst="rect">
            <a:avLst/>
          </a:prstGeom>
        </p:spPr>
      </p:pic>
      <p:sp>
        <p:nvSpPr>
          <p:cNvPr name="Freeform 7" id="7"/>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aphicFrame>
        <p:nvGraphicFramePr>
          <p:cNvPr name="Table 8" id="8"/>
          <p:cNvGraphicFramePr>
            <a:graphicFrameLocks noGrp="true"/>
          </p:cNvGraphicFramePr>
          <p:nvPr/>
        </p:nvGraphicFramePr>
        <p:xfrm>
          <a:off x="748177" y="5344635"/>
          <a:ext cx="7315200" cy="2266950"/>
        </p:xfrm>
        <a:graphic>
          <a:graphicData uri="http://schemas.openxmlformats.org/drawingml/2006/table">
            <a:tbl>
              <a:tblPr/>
              <a:tblGrid>
                <a:gridCol w="7315200"/>
              </a:tblGrid>
              <a:tr h="1133475">
                <a:tc>
                  <a:txBody>
                    <a:bodyPr anchor="t" rtlCol="false"/>
                    <a:lstStyle/>
                    <a:p>
                      <a:pPr algn="ctr" marL="0" indent="0" lvl="0">
                        <a:lnSpc>
                          <a:spcPts val="2642"/>
                        </a:lnSpc>
                        <a:spcBef>
                          <a:spcPct val="0"/>
                        </a:spcBef>
                        <a:defRPr/>
                      </a:pPr>
                      <a:r>
                        <a:rPr lang="en-US" sz="1887" strike="noStrike" u="none">
                          <a:solidFill>
                            <a:srgbClr val="FFFBFB"/>
                          </a:solidFill>
                          <a:latin typeface="DM Sans Bold"/>
                        </a:rPr>
                        <a:t>Average Slary offerd</a:t>
                      </a:r>
                      <a:endParaRPr lang="en-US" sz="1100"/>
                    </a:p>
                    <a:p>
                      <a:pPr algn="ctr" marL="0" indent="0" lvl="0">
                        <a:lnSpc>
                          <a:spcPts val="2642"/>
                        </a:lnSpc>
                        <a:spcBef>
                          <a:spcPct val="0"/>
                        </a:spcBef>
                      </a:pPr>
                      <a:r>
                        <a:rPr lang="en-US" sz="1887" strike="noStrike" u="none">
                          <a:solidFill>
                            <a:srgbClr val="FFFBFB"/>
                          </a:solidFill>
                          <a:latin typeface="DM Sans Bold"/>
                        </a:rPr>
                        <a:t>  by the company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33475">
                <a:tc>
                  <a:txBody>
                    <a:bodyPr anchor="t" rtlCol="false"/>
                    <a:lstStyle/>
                    <a:p>
                      <a:pPr algn="ctr">
                        <a:lnSpc>
                          <a:spcPts val="2642"/>
                        </a:lnSpc>
                        <a:defRPr/>
                      </a:pPr>
                      <a:r>
                        <a:rPr lang="en-US" sz="1887">
                          <a:solidFill>
                            <a:srgbClr val="FFFBFB"/>
                          </a:solidFill>
                          <a:latin typeface="DM Sans Bold"/>
                        </a:rPr>
                        <a:t>49874.7</a:t>
                      </a:r>
                      <a:endParaRPr lang="en-US" sz="1100"/>
                    </a:p>
                    <a:p>
                      <a:pPr algn="ctr" marL="0" indent="0" lvl="0">
                        <a:lnSpc>
                          <a:spcPts val="2642"/>
                        </a:lnSpc>
                        <a:spcBef>
                          <a:spcPct val="0"/>
                        </a:spcBef>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1559180" y="2139322"/>
            <a:ext cx="4796714" cy="1968731"/>
          </a:xfrm>
          <a:prstGeom prst="rect">
            <a:avLst/>
          </a:prstGeom>
        </p:spPr>
        <p:txBody>
          <a:bodyPr anchor="t" rtlCol="false" tIns="0" lIns="0" bIns="0" rIns="0">
            <a:spAutoFit/>
          </a:bodyPr>
          <a:lstStyle/>
          <a:p>
            <a:pPr algn="l">
              <a:lnSpc>
                <a:spcPts val="7711"/>
              </a:lnSpc>
            </a:pPr>
            <a:r>
              <a:rPr lang="en-US" sz="6426">
                <a:solidFill>
                  <a:srgbClr val="56AEFF"/>
                </a:solidFill>
                <a:latin typeface="Now Bold"/>
              </a:rPr>
              <a:t>Salary </a:t>
            </a:r>
          </a:p>
          <a:p>
            <a:pPr algn="l" marL="0" indent="0" lvl="0">
              <a:lnSpc>
                <a:spcPts val="7711"/>
              </a:lnSpc>
              <a:spcBef>
                <a:spcPct val="0"/>
              </a:spcBef>
            </a:pPr>
            <a:r>
              <a:rPr lang="en-US" sz="6426">
                <a:solidFill>
                  <a:srgbClr val="56AEFF"/>
                </a:solidFill>
                <a:latin typeface="Now Bold"/>
              </a:rPr>
              <a:t>Analysis</a:t>
            </a:r>
          </a:p>
        </p:txBody>
      </p:sp>
      <p:sp>
        <p:nvSpPr>
          <p:cNvPr name="TextBox 10" id="10"/>
          <p:cNvSpPr txBox="true"/>
          <p:nvPr/>
        </p:nvSpPr>
        <p:spPr>
          <a:xfrm rot="0">
            <a:off x="1276216" y="4572468"/>
            <a:ext cx="6259121" cy="561674"/>
          </a:xfrm>
          <a:prstGeom prst="rect">
            <a:avLst/>
          </a:prstGeom>
        </p:spPr>
        <p:txBody>
          <a:bodyPr anchor="t" rtlCol="false" tIns="0" lIns="0" bIns="0" rIns="0">
            <a:spAutoFit/>
          </a:bodyPr>
          <a:lstStyle/>
          <a:p>
            <a:pPr algn="l">
              <a:lnSpc>
                <a:spcPts val="2318"/>
              </a:lnSpc>
            </a:pPr>
            <a:r>
              <a:rPr lang="en-US" sz="1679">
                <a:solidFill>
                  <a:srgbClr val="FFFFFF"/>
                </a:solidFill>
                <a:latin typeface="DM Sans"/>
              </a:rPr>
              <a:t>What is the average salary offered by this company? Use Excel functions to calculate this.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39304" y="416690"/>
            <a:ext cx="9343398" cy="9707518"/>
            <a:chOff x="0" y="0"/>
            <a:chExt cx="3546593" cy="3684806"/>
          </a:xfrm>
        </p:grpSpPr>
        <p:sp>
          <p:nvSpPr>
            <p:cNvPr name="Freeform 4" id="4"/>
            <p:cNvSpPr/>
            <p:nvPr/>
          </p:nvSpPr>
          <p:spPr>
            <a:xfrm flipH="false" flipV="false" rot="0">
              <a:off x="0" y="0"/>
              <a:ext cx="3546592" cy="3684806"/>
            </a:xfrm>
            <a:custGeom>
              <a:avLst/>
              <a:gdLst/>
              <a:ahLst/>
              <a:cxnLst/>
              <a:rect r="r" b="b" t="t" l="l"/>
              <a:pathLst>
                <a:path h="3684806" w="3546592">
                  <a:moveTo>
                    <a:pt x="0" y="0"/>
                  </a:moveTo>
                  <a:lnTo>
                    <a:pt x="3546592" y="0"/>
                  </a:lnTo>
                  <a:lnTo>
                    <a:pt x="3546592" y="3684806"/>
                  </a:lnTo>
                  <a:lnTo>
                    <a:pt x="0" y="3684806"/>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3546593" cy="3722906"/>
            </a:xfrm>
            <a:prstGeom prst="rect">
              <a:avLst/>
            </a:prstGeom>
          </p:spPr>
          <p:txBody>
            <a:bodyPr anchor="ctr" rtlCol="false" tIns="50800" lIns="50800" bIns="50800" rIns="50800"/>
            <a:lstStyle/>
            <a:p>
              <a:pPr algn="ctr">
                <a:lnSpc>
                  <a:spcPts val="3483"/>
                </a:lnSpc>
              </a:pPr>
            </a:p>
          </p:txBody>
        </p:sp>
      </p:grpSp>
      <p:pic>
        <p:nvPicPr>
          <p:cNvPr name="Picture 6" id="6"/>
          <p:cNvPicPr>
            <a:picLocks noChangeAspect="true"/>
          </p:cNvPicPr>
          <p:nvPr/>
        </p:nvPicPr>
        <p:blipFill>
          <a:blip r:embed="rId4"/>
          <a:stretch>
            <a:fillRect/>
          </a:stretch>
        </p:blipFill>
        <p:spPr>
          <a:xfrm rot="0">
            <a:off x="8217410" y="-240309"/>
            <a:ext cx="10632087" cy="11119076"/>
          </a:xfrm>
          <a:prstGeom prst="rect">
            <a:avLst/>
          </a:prstGeom>
        </p:spPr>
      </p:pic>
      <p:sp>
        <p:nvSpPr>
          <p:cNvPr name="Freeform 7" id="7"/>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aphicFrame>
        <p:nvGraphicFramePr>
          <p:cNvPr name="Table 8" id="8"/>
          <p:cNvGraphicFramePr>
            <a:graphicFrameLocks noGrp="true"/>
          </p:cNvGraphicFramePr>
          <p:nvPr/>
        </p:nvGraphicFramePr>
        <p:xfrm>
          <a:off x="1160318" y="5418541"/>
          <a:ext cx="6169002" cy="4705667"/>
        </p:xfrm>
        <a:graphic>
          <a:graphicData uri="http://schemas.openxmlformats.org/drawingml/2006/table">
            <a:tbl>
              <a:tblPr/>
              <a:tblGrid>
                <a:gridCol w="3084501"/>
                <a:gridCol w="3084501"/>
              </a:tblGrid>
              <a:tr h="429275">
                <a:tc>
                  <a:txBody>
                    <a:bodyPr anchor="t" rtlCol="false"/>
                    <a:lstStyle/>
                    <a:p>
                      <a:pPr algn="ctr" marL="0" indent="0" lvl="0">
                        <a:lnSpc>
                          <a:spcPts val="2285"/>
                        </a:lnSpc>
                        <a:spcBef>
                          <a:spcPct val="0"/>
                        </a:spcBef>
                        <a:defRPr/>
                      </a:pPr>
                      <a:r>
                        <a:rPr lang="en-US" sz="1632">
                          <a:solidFill>
                            <a:srgbClr val="FFFBFB"/>
                          </a:solidFill>
                          <a:latin typeface="DM Sans Bold"/>
                        </a:rPr>
                        <a:t>Salary Range</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a:solidFill>
                            <a:srgbClr val="FFFBFB"/>
                          </a:solidFill>
                          <a:latin typeface="DM Sans Bold"/>
                        </a:rPr>
                        <a:t>Count</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9275">
                <a:tc>
                  <a:txBody>
                    <a:bodyPr anchor="t" rtlCol="false"/>
                    <a:lstStyle/>
                    <a:p>
                      <a:pPr algn="ctr" marL="0" indent="0" lvl="0">
                        <a:lnSpc>
                          <a:spcPts val="2285"/>
                        </a:lnSpc>
                        <a:spcBef>
                          <a:spcPct val="0"/>
                        </a:spcBef>
                        <a:defRPr/>
                      </a:pPr>
                      <a:r>
                        <a:rPr lang="en-US" sz="1632" strike="noStrike" u="none">
                          <a:solidFill>
                            <a:srgbClr val="FFFBFB"/>
                          </a:solidFill>
                          <a:latin typeface="DM Sans Bold"/>
                        </a:rPr>
                        <a:t>100-10100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686</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9275">
                <a:tc>
                  <a:txBody>
                    <a:bodyPr anchor="t" rtlCol="false"/>
                    <a:lstStyle/>
                    <a:p>
                      <a:pPr algn="ctr" marL="0" indent="0" lvl="0">
                        <a:lnSpc>
                          <a:spcPts val="2285"/>
                        </a:lnSpc>
                        <a:spcBef>
                          <a:spcPct val="0"/>
                        </a:spcBef>
                        <a:defRPr/>
                      </a:pPr>
                      <a:r>
                        <a:rPr lang="en-US" sz="1632" strike="noStrike" u="none">
                          <a:solidFill>
                            <a:srgbClr val="FFFBFB"/>
                          </a:solidFill>
                          <a:latin typeface="DM Sans Bold"/>
                        </a:rPr>
                        <a:t>10100-20100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728</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9275">
                <a:tc>
                  <a:txBody>
                    <a:bodyPr anchor="t" rtlCol="false"/>
                    <a:lstStyle/>
                    <a:p>
                      <a:pPr algn="ctr" marL="0" indent="0" lvl="0">
                        <a:lnSpc>
                          <a:spcPts val="2285"/>
                        </a:lnSpc>
                        <a:spcBef>
                          <a:spcPct val="0"/>
                        </a:spcBef>
                        <a:defRPr/>
                      </a:pPr>
                      <a:r>
                        <a:rPr lang="en-US" sz="1632" strike="noStrike" u="none">
                          <a:solidFill>
                            <a:srgbClr val="FFFBFB"/>
                          </a:solidFill>
                          <a:latin typeface="DM Sans Bold"/>
                        </a:rPr>
                        <a:t>20100-30100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712</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9275">
                <a:tc>
                  <a:txBody>
                    <a:bodyPr anchor="t" rtlCol="false"/>
                    <a:lstStyle/>
                    <a:p>
                      <a:pPr algn="ctr" marL="0" indent="0" lvl="0">
                        <a:lnSpc>
                          <a:spcPts val="2285"/>
                        </a:lnSpc>
                        <a:spcBef>
                          <a:spcPct val="0"/>
                        </a:spcBef>
                        <a:defRPr/>
                      </a:pPr>
                      <a:r>
                        <a:rPr lang="en-US" sz="1632" strike="noStrike" u="none">
                          <a:solidFill>
                            <a:srgbClr val="FFFBFB"/>
                          </a:solidFill>
                          <a:latin typeface="DM Sans Bold"/>
                        </a:rPr>
                        <a:t>30100-40100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713</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9275">
                <a:tc>
                  <a:txBody>
                    <a:bodyPr anchor="t" rtlCol="false"/>
                    <a:lstStyle/>
                    <a:p>
                      <a:pPr algn="ctr" marL="0" indent="0" lvl="0">
                        <a:lnSpc>
                          <a:spcPts val="2285"/>
                        </a:lnSpc>
                        <a:spcBef>
                          <a:spcPct val="0"/>
                        </a:spcBef>
                        <a:defRPr/>
                      </a:pPr>
                      <a:r>
                        <a:rPr lang="en-US" sz="1632" strike="noStrike" u="none">
                          <a:solidFill>
                            <a:srgbClr val="FFFBFB"/>
                          </a:solidFill>
                          <a:latin typeface="DM Sans Bold"/>
                        </a:rPr>
                        <a:t>40100-50100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776</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9275">
                <a:tc>
                  <a:txBody>
                    <a:bodyPr anchor="t" rtlCol="false"/>
                    <a:lstStyle/>
                    <a:p>
                      <a:pPr algn="ctr" marL="0" indent="0" lvl="0">
                        <a:lnSpc>
                          <a:spcPts val="2285"/>
                        </a:lnSpc>
                        <a:spcBef>
                          <a:spcPct val="0"/>
                        </a:spcBef>
                        <a:defRPr/>
                      </a:pPr>
                      <a:r>
                        <a:rPr lang="en-US" sz="1632" strike="noStrike" u="none">
                          <a:solidFill>
                            <a:srgbClr val="FFFBFB"/>
                          </a:solidFill>
                          <a:latin typeface="DM Sans Bold"/>
                        </a:rPr>
                        <a:t>50100-60100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754</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9275">
                <a:tc>
                  <a:txBody>
                    <a:bodyPr anchor="t" rtlCol="false"/>
                    <a:lstStyle/>
                    <a:p>
                      <a:pPr algn="ctr" marL="0" indent="0" lvl="0">
                        <a:lnSpc>
                          <a:spcPts val="2285"/>
                        </a:lnSpc>
                        <a:spcBef>
                          <a:spcPct val="0"/>
                        </a:spcBef>
                        <a:defRPr/>
                      </a:pPr>
                      <a:r>
                        <a:rPr lang="en-US" sz="1632" strike="noStrike" u="none">
                          <a:solidFill>
                            <a:srgbClr val="FFFBFB"/>
                          </a:solidFill>
                          <a:latin typeface="DM Sans Bold"/>
                        </a:rPr>
                        <a:t>60100-70100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698</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9275">
                <a:tc>
                  <a:txBody>
                    <a:bodyPr anchor="t" rtlCol="false"/>
                    <a:lstStyle/>
                    <a:p>
                      <a:pPr algn="ctr" marL="0" indent="0" lvl="0">
                        <a:lnSpc>
                          <a:spcPts val="2285"/>
                        </a:lnSpc>
                        <a:spcBef>
                          <a:spcPct val="0"/>
                        </a:spcBef>
                        <a:defRPr/>
                      </a:pPr>
                      <a:r>
                        <a:rPr lang="en-US" sz="1632" strike="noStrike" u="none">
                          <a:solidFill>
                            <a:srgbClr val="FFFBFB"/>
                          </a:solidFill>
                          <a:latin typeface="DM Sans Bold"/>
                        </a:rPr>
                        <a:t>70100-80100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733</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9275">
                <a:tc>
                  <a:txBody>
                    <a:bodyPr anchor="t" rtlCol="false"/>
                    <a:lstStyle/>
                    <a:p>
                      <a:pPr algn="ctr" marL="0" indent="0" lvl="0">
                        <a:lnSpc>
                          <a:spcPts val="2285"/>
                        </a:lnSpc>
                        <a:spcBef>
                          <a:spcPct val="0"/>
                        </a:spcBef>
                        <a:defRPr/>
                      </a:pPr>
                      <a:r>
                        <a:rPr lang="en-US" sz="1632" strike="noStrike" u="none">
                          <a:solidFill>
                            <a:srgbClr val="FFFBFB"/>
                          </a:solidFill>
                          <a:latin typeface="DM Sans Bold"/>
                        </a:rPr>
                        <a:t>80100-90100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716</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12918">
                <a:tc>
                  <a:txBody>
                    <a:bodyPr anchor="t" rtlCol="false"/>
                    <a:lstStyle/>
                    <a:p>
                      <a:pPr algn="ctr" marL="0" indent="0" lvl="0">
                        <a:lnSpc>
                          <a:spcPts val="2285"/>
                        </a:lnSpc>
                        <a:spcBef>
                          <a:spcPct val="0"/>
                        </a:spcBef>
                        <a:defRPr/>
                      </a:pPr>
                      <a:r>
                        <a:rPr lang="en-US" sz="1632" strike="noStrike" u="none">
                          <a:solidFill>
                            <a:srgbClr val="FFFBFB"/>
                          </a:solidFill>
                          <a:latin typeface="DM Sans Bold"/>
                        </a:rPr>
                        <a:t>90100-100100</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285"/>
                        </a:lnSpc>
                        <a:spcBef>
                          <a:spcPct val="0"/>
                        </a:spcBef>
                        <a:defRPr/>
                      </a:pPr>
                      <a:r>
                        <a:rPr lang="en-US" sz="1632" strike="noStrike" u="none">
                          <a:solidFill>
                            <a:srgbClr val="FFFBFB"/>
                          </a:solidFill>
                          <a:latin typeface="DM Sans Bold"/>
                        </a:rPr>
                        <a:t>649</a:t>
                      </a:r>
                      <a:endParaRPr lang="en-US" sz="1100"/>
                    </a:p>
                  </a:txBody>
                  <a:tcPr marL="28575" marR="28575" marT="28575" marB="285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1559180" y="2139322"/>
            <a:ext cx="4796714" cy="1968731"/>
          </a:xfrm>
          <a:prstGeom prst="rect">
            <a:avLst/>
          </a:prstGeom>
        </p:spPr>
        <p:txBody>
          <a:bodyPr anchor="t" rtlCol="false" tIns="0" lIns="0" bIns="0" rIns="0">
            <a:spAutoFit/>
          </a:bodyPr>
          <a:lstStyle/>
          <a:p>
            <a:pPr algn="l" marL="0" indent="0" lvl="0">
              <a:lnSpc>
                <a:spcPts val="7711"/>
              </a:lnSpc>
              <a:spcBef>
                <a:spcPct val="0"/>
              </a:spcBef>
            </a:pPr>
            <a:r>
              <a:rPr lang="en-US" sz="6426">
                <a:solidFill>
                  <a:srgbClr val="56AEFF"/>
                </a:solidFill>
                <a:latin typeface="Now Bold"/>
              </a:rPr>
              <a:t>Salary Distribution</a:t>
            </a:r>
          </a:p>
        </p:txBody>
      </p:sp>
      <p:sp>
        <p:nvSpPr>
          <p:cNvPr name="TextBox 10" id="10"/>
          <p:cNvSpPr txBox="true"/>
          <p:nvPr/>
        </p:nvSpPr>
        <p:spPr>
          <a:xfrm rot="0">
            <a:off x="1276216" y="4572468"/>
            <a:ext cx="6259121" cy="561674"/>
          </a:xfrm>
          <a:prstGeom prst="rect">
            <a:avLst/>
          </a:prstGeom>
        </p:spPr>
        <p:txBody>
          <a:bodyPr anchor="t" rtlCol="false" tIns="0" lIns="0" bIns="0" rIns="0">
            <a:spAutoFit/>
          </a:bodyPr>
          <a:lstStyle/>
          <a:p>
            <a:pPr algn="l">
              <a:lnSpc>
                <a:spcPts val="2318"/>
              </a:lnSpc>
            </a:pPr>
            <a:r>
              <a:rPr lang="en-US" sz="1679">
                <a:solidFill>
                  <a:srgbClr val="FFFFFF"/>
                </a:solidFill>
                <a:latin typeface="DM Sans"/>
              </a:rPr>
              <a:t>Create class intervals for the salaries in the company. This will help you understand the salary distribution.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DAGGrUIW3TQ</dc:identifier>
  <dcterms:modified xsi:type="dcterms:W3CDTF">2011-08-01T06:04:30Z</dcterms:modified>
  <cp:revision>1</cp:revision>
  <dc:title>Hiring</dc:title>
</cp:coreProperties>
</file>